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79" r:id="rId4"/>
    <p:sldId id="280" r:id="rId5"/>
    <p:sldId id="281" r:id="rId6"/>
    <p:sldId id="263" r:id="rId7"/>
    <p:sldId id="283" r:id="rId8"/>
    <p:sldId id="282" r:id="rId9"/>
    <p:sldId id="285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05F1CE-3D4D-C980-D41E-F4209B99432D}" v="107" dt="2022-04-07T15:36:49.526"/>
    <p1510:client id="{1023AEBF-9301-484F-E538-88701157D610}" v="2" dt="2022-04-06T12:17:58.858"/>
    <p1510:client id="{123626DD-5AB1-EEE4-7A84-D0DE9E4730CF}" v="104" dt="2022-04-07T15:53:34.277"/>
    <p1510:client id="{36CB7F25-7109-4DA1-8EFA-CC0F6B2DD347}" v="518" dt="2022-04-07T16:01:59.149"/>
    <p1510:client id="{376486DB-F672-3FE2-7577-5A1AF37165F8}" v="1231" dt="2022-04-07T16:10:38.602"/>
    <p1510:client id="{64D110DE-D384-7AA8-3EF3-A73F4DB0B874}" v="8" dt="2022-04-05T13:35:10.296"/>
    <p1510:client id="{7F68CE01-5292-AFE0-C22B-F39E9D9260B4}" v="78" dt="2022-04-05T15:15:25.732"/>
    <p1510:client id="{9A1BB2CF-C907-4761-999C-446356FDABED}" v="1347" dt="2022-04-07T15:51:43.217"/>
    <p1510:client id="{A140B024-EC40-C873-7AEB-EF7CCB8E631B}" v="11" dt="2022-04-04T13:52:43.101"/>
    <p1510:client id="{C54BEBC8-B1AA-272E-357B-040C6F749E85}" v="10" dt="2022-04-07T16:46:09.879"/>
    <p1510:client id="{E7BBA5A7-1CCE-655A-0E0D-BC9895B739A7}" v="3" dt="2022-04-04T13:32:02.5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A442B-B9F2-47AC-9E7A-D63830B6B2D8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3479D-0BB9-4C95-AB02-D826A31F10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777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3479D-0BB9-4C95-AB02-D826A31F102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213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3479D-0BB9-4C95-AB02-D826A31F102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52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3479D-0BB9-4C95-AB02-D826A31F102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758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880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2004CD-BB09-4A35-BB5B-0560F2AA6BD7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7E8C9E-E929-4781-9EE1-A13D1CCEC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932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2004CD-BB09-4A35-BB5B-0560F2AA6BD7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7E8C9E-E929-4781-9EE1-A13D1CCEC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346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2004CD-BB09-4A35-BB5B-0560F2AA6BD7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7E8C9E-E929-4781-9EE1-A13D1CCEC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090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2004CD-BB09-4A35-BB5B-0560F2AA6BD7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7E8C9E-E929-4781-9EE1-A13D1CCEC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37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2004CD-BB09-4A35-BB5B-0560F2AA6BD7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7E8C9E-E929-4781-9EE1-A13D1CCEC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61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63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376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21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00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2004CD-BB09-4A35-BB5B-0560F2AA6BD7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7E8C9E-E929-4781-9EE1-A13D1CCEC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01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2004CD-BB09-4A35-BB5B-0560F2AA6BD7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7E8C9E-E929-4781-9EE1-A13D1CCEC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911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2004CD-BB09-4A35-BB5B-0560F2AA6BD7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7E8C9E-E929-4781-9EE1-A13D1CCEC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537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2004CD-BB09-4A35-BB5B-0560F2AA6BD7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7E8C9E-E929-4781-9EE1-A13D1CCEC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809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3273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rketingbiz.net/careers-associated-with-the-field-of-accounting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0B3A685-F8EF-4BAC-B998-A5C68C406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8" r="-1" b="2567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C1FBCB95-389E-4A3B-A32D-E5E26CD8F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11554" y="1931495"/>
            <a:ext cx="8368893" cy="2995011"/>
          </a:xfrm>
          <a:prstGeom prst="rect">
            <a:avLst/>
          </a:prstGeom>
          <a:solidFill>
            <a:schemeClr val="accent1">
              <a:alpha val="8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98A4E45-233B-4B5C-B9A3-2791BF6FC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7212" y="2093976"/>
            <a:ext cx="8037576" cy="2670048"/>
          </a:xfrm>
          <a:prstGeom prst="rect">
            <a:avLst/>
          </a:prstGeom>
          <a:noFill/>
          <a:ln w="190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1804" y="2280543"/>
            <a:ext cx="7708392" cy="1617688"/>
          </a:xfrm>
        </p:spPr>
        <p:txBody>
          <a:bodyPr>
            <a:normAutofit/>
          </a:bodyPr>
          <a:lstStyle/>
          <a:p>
            <a:r>
              <a:rPr lang="en-GB" sz="5100"/>
              <a:t>University of Stirling </a:t>
            </a:r>
            <a:br>
              <a:rPr lang="en-GB" sz="5100"/>
            </a:br>
            <a:r>
              <a:rPr lang="en-GB" sz="5100"/>
              <a:t>Students’ Union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1804" y="3898231"/>
            <a:ext cx="7708392" cy="699091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endParaRPr lang="en-GB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 for AGM| 2021-22</a:t>
            </a:r>
            <a:endParaRPr lang="en-GB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1101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F282E1-3DB9-457A-8900-EBA3B35E7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0389" y="3883384"/>
            <a:ext cx="10756516" cy="2638276"/>
          </a:xfrm>
          <a:prstGeom prst="rect">
            <a:avLst/>
          </a:prstGeom>
          <a:solidFill>
            <a:schemeClr val="bg2">
              <a:alpha val="70000"/>
            </a:schemeClr>
          </a:solidFill>
          <a:ln w="762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9002" y="4138367"/>
            <a:ext cx="7545531" cy="2080212"/>
          </a:xfrm>
        </p:spPr>
        <p:txBody>
          <a:bodyPr anchor="t">
            <a:normAutofit fontScale="92500" lnSpcReduction="20000"/>
          </a:bodyPr>
          <a:lstStyle/>
          <a:p>
            <a:r>
              <a:rPr lang="en-GB" sz="2000"/>
              <a:t>Keep on Making Students’ Lives Better</a:t>
            </a:r>
            <a:endParaRPr lang="en-GB" sz="2000">
              <a:ea typeface="Calibri"/>
              <a:cs typeface="Calibri"/>
            </a:endParaRPr>
          </a:p>
          <a:p>
            <a:r>
              <a:rPr lang="en-GB" sz="2000"/>
              <a:t>¾ New Sabbatical team elected for 2022/23 - VP Education By Election nomination period launching April 11th.</a:t>
            </a:r>
            <a:endParaRPr lang="en-GB" sz="2000">
              <a:ea typeface="Calibri"/>
              <a:cs typeface="Calibri"/>
            </a:endParaRPr>
          </a:p>
          <a:p>
            <a:r>
              <a:rPr lang="en-GB" sz="2000"/>
              <a:t>Learning as a Union from the pandemic and how we can become more accessible to all students</a:t>
            </a:r>
            <a:endParaRPr lang="en-GB" sz="2000">
              <a:ea typeface="Calibri"/>
              <a:cs typeface="Calibri"/>
            </a:endParaRPr>
          </a:p>
          <a:p>
            <a:r>
              <a:rPr lang="en-GB" sz="2000"/>
              <a:t>Supporting students during our increased return to in person, as we now begin to move out of the pandemic</a:t>
            </a:r>
            <a:endParaRPr lang="en-GB" sz="2000">
              <a:ea typeface="Calibri"/>
              <a:cs typeface="Calibri"/>
            </a:endParaRPr>
          </a:p>
          <a:p>
            <a:endParaRPr lang="en-GB" sz="2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556" y="3932854"/>
            <a:ext cx="3853931" cy="1325563"/>
          </a:xfrm>
        </p:spPr>
        <p:txBody>
          <a:bodyPr>
            <a:normAutofit/>
          </a:bodyPr>
          <a:lstStyle/>
          <a:p>
            <a:r>
              <a:rPr lang="en-GB" sz="3300"/>
              <a:t>The Future</a:t>
            </a:r>
          </a:p>
        </p:txBody>
      </p:sp>
      <p:pic>
        <p:nvPicPr>
          <p:cNvPr id="11" name="Picture 10" descr="University of Stirling Students' Union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16324">
            <a:off x="5129886" y="813711"/>
            <a:ext cx="1643107" cy="2641543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A05BA7B5-D707-95F5-4D55-52A6B8624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328" y="333287"/>
            <a:ext cx="4376057" cy="3291114"/>
          </a:xfrm>
          <a:prstGeom prst="rect">
            <a:avLst/>
          </a:prstGeom>
        </p:spPr>
      </p:pic>
      <p:pic>
        <p:nvPicPr>
          <p:cNvPr id="6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046CD26-9569-16BE-A8D2-22F2B7139D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807" t="8842" r="5722" b="42008"/>
          <a:stretch/>
        </p:blipFill>
        <p:spPr>
          <a:xfrm>
            <a:off x="332858" y="332169"/>
            <a:ext cx="4012425" cy="320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02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" y="89973"/>
            <a:ext cx="5120113" cy="1692794"/>
          </a:xfrm>
        </p:spPr>
        <p:txBody>
          <a:bodyPr>
            <a:normAutofit/>
          </a:bodyPr>
          <a:lstStyle/>
          <a:p>
            <a:r>
              <a:rPr lang="en-GB" sz="1800" b="1">
                <a:solidFill>
                  <a:schemeClr val="tx2"/>
                </a:solidFill>
                <a:latin typeface="League Spartan" panose="00000800000000000000" pitchFamily="2" charset="0"/>
              </a:rPr>
              <a:t>REPRESENTING THE VIEWS AND RIGHTS OF STUDENTS TO THE UNIVERSITY AND BEYOND</a:t>
            </a:r>
            <a:endParaRPr lang="en-GB" sz="180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" y="1448114"/>
            <a:ext cx="5410200" cy="38070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/>
            <a:r>
              <a:rPr lang="en-GB" sz="2000"/>
              <a:t>23 Faculty Officers across both Undergrad and Postgrad</a:t>
            </a:r>
            <a:endParaRPr lang="en-GB" sz="2000">
              <a:ea typeface="Calibri"/>
              <a:cs typeface="Calibri"/>
            </a:endParaRPr>
          </a:p>
          <a:p>
            <a:pPr marL="285750" indent="-285750"/>
            <a:r>
              <a:rPr lang="en-GB" sz="2000"/>
              <a:t>Circa 700 Module Reps and 160 Programme Reps</a:t>
            </a:r>
            <a:endParaRPr lang="en-GB" sz="2000">
              <a:ea typeface="Calibri"/>
              <a:cs typeface="Calibri"/>
            </a:endParaRPr>
          </a:p>
          <a:p>
            <a:pPr marL="285750" indent="-285750"/>
            <a:r>
              <a:rPr lang="en-GB" sz="2000"/>
              <a:t>Union Elections – 11 out of 23 positions filled, 782 voters with 5434 votes cast</a:t>
            </a:r>
            <a:endParaRPr lang="en-GB" sz="2000">
              <a:ea typeface="Calibri"/>
              <a:cs typeface="Calibri"/>
            </a:endParaRPr>
          </a:p>
          <a:p>
            <a:pPr marL="285750" indent="-285750"/>
            <a:r>
              <a:rPr lang="en-GB" sz="2000"/>
              <a:t>RATE Awards – almost 1000 nominations</a:t>
            </a:r>
            <a:endParaRPr lang="en-GB" sz="2000">
              <a:ea typeface="Calibri"/>
              <a:cs typeface="Calibri"/>
            </a:endParaRPr>
          </a:p>
          <a:p>
            <a:pPr marL="285750" indent="-285750"/>
            <a:r>
              <a:rPr lang="en-GB" sz="2000"/>
              <a:t>Sticking with online Zones and GMs, kept up attendance and engagement</a:t>
            </a:r>
            <a:endParaRPr lang="en-GB" sz="2000">
              <a:ea typeface="Calibri"/>
              <a:cs typeface="Calibri"/>
            </a:endParaRPr>
          </a:p>
          <a:p>
            <a:pPr marL="285750" indent="-285750"/>
            <a:r>
              <a:rPr lang="en-GB" sz="2000"/>
              <a:t>Multiple student surveys, consultations, policies and reviews.</a:t>
            </a:r>
            <a:endParaRPr lang="en-GB" sz="2000">
              <a:ea typeface="Calibri"/>
              <a:cs typeface="Calibri"/>
            </a:endParaRPr>
          </a:p>
          <a:p>
            <a:pPr marL="285750" indent="-285750"/>
            <a:r>
              <a:rPr lang="en-GB" sz="2000"/>
              <a:t>Learning and adapting to the hybrid learning environment and impacts to students</a:t>
            </a:r>
            <a:endParaRPr lang="en-GB" sz="2000">
              <a:ea typeface="Calibri"/>
              <a:cs typeface="Calibri"/>
            </a:endParaRPr>
          </a:p>
          <a:p>
            <a:pPr marL="285750" indent="-285750"/>
            <a:r>
              <a:rPr lang="en-GB" sz="2000"/>
              <a:t>Return to in person teaching and events</a:t>
            </a:r>
            <a:endParaRPr lang="en-GB" sz="2000">
              <a:ea typeface="Calibri"/>
              <a:cs typeface="Calibri"/>
            </a:endParaRPr>
          </a:p>
        </p:txBody>
      </p:sp>
      <p:pic>
        <p:nvPicPr>
          <p:cNvPr id="6" name="Picture 5" descr="A photo of a General Meeting held by Stirling Students' Unio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312229" y="0"/>
            <a:ext cx="9144000" cy="6858000"/>
          </a:xfrm>
          <a:prstGeom prst="homePlate">
            <a:avLst/>
          </a:prstGeom>
        </p:spPr>
      </p:pic>
    </p:spTree>
    <p:extLst>
      <p:ext uri="{BB962C8B-B14F-4D97-AF65-F5344CB8AC3E}">
        <p14:creationId xmlns:p14="http://schemas.microsoft.com/office/powerpoint/2010/main" val="479507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9391" y="0"/>
            <a:ext cx="6283165" cy="1706162"/>
          </a:xfrm>
        </p:spPr>
        <p:txBody>
          <a:bodyPr>
            <a:normAutofit/>
          </a:bodyPr>
          <a:lstStyle/>
          <a:p>
            <a:r>
              <a:rPr lang="en-GB" sz="1800" b="1">
                <a:solidFill>
                  <a:schemeClr val="tx2"/>
                </a:solidFill>
                <a:latin typeface="League Spartan" panose="00000800000000000000" pitchFamily="2" charset="0"/>
              </a:rPr>
              <a:t>ENHANCING THE STUDENT EXPERIENCE THROUGH CAMPAIGNING FOR POSITIVE CHANGE &amp; SOCIAL JUSTICE</a:t>
            </a:r>
            <a:endParaRPr lang="en-GB" sz="180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11312" r="11312"/>
          <a:stretch>
            <a:fillRect/>
          </a:stretch>
        </p:blipFill>
        <p:spPr>
          <a:xfrm>
            <a:off x="0" y="0"/>
            <a:ext cx="5143500" cy="6858000"/>
          </a:xfrm>
          <a:prstGeom prst="flowChartInputOutpu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146" y="1391028"/>
            <a:ext cx="6787146" cy="539163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/>
            <a:r>
              <a:rPr lang="en-GB" sz="1800"/>
              <a:t>Black Lives Matter and Black History Month – supported events with the BAME Officer and showcased art by Black students.</a:t>
            </a:r>
            <a:endParaRPr lang="en-GB" sz="1800">
              <a:cs typeface="Calibri"/>
            </a:endParaRPr>
          </a:p>
          <a:p>
            <a:pPr marL="285750" indent="-285750"/>
            <a:r>
              <a:rPr lang="en-GB" sz="1800" err="1"/>
              <a:t>Movember</a:t>
            </a:r>
            <a:r>
              <a:rPr lang="en-GB" sz="1800"/>
              <a:t> Campaign raised over £20k.</a:t>
            </a:r>
            <a:endParaRPr lang="en-GB" sz="1800">
              <a:cs typeface="Calibri"/>
            </a:endParaRPr>
          </a:p>
          <a:p>
            <a:pPr marL="285750" indent="-285750"/>
            <a:r>
              <a:rPr lang="en-GB" sz="1800">
                <a:cs typeface="Calibri"/>
              </a:rPr>
              <a:t>Instead of using the Rainbow Laces campaign our sports teams dressed as the rainbow for training to show support of LGBTQ+ people in sport. </a:t>
            </a:r>
          </a:p>
          <a:p>
            <a:pPr marL="285750" indent="-285750"/>
            <a:r>
              <a:rPr lang="en-GB" sz="1800">
                <a:cs typeface="Calibri"/>
              </a:rPr>
              <a:t>16 Days of Action – awareness raised by the Sabbatical Officers, Womens Officer and others.</a:t>
            </a:r>
          </a:p>
          <a:p>
            <a:pPr marL="285750" indent="-285750"/>
            <a:r>
              <a:rPr lang="en-GB" sz="1800"/>
              <a:t>Inspirational Women Awards – Successfully held in person for the first time</a:t>
            </a:r>
            <a:endParaRPr lang="en-GB" sz="1800">
              <a:cs typeface="Calibri"/>
            </a:endParaRPr>
          </a:p>
          <a:p>
            <a:pPr marL="285750" indent="-285750"/>
            <a:r>
              <a:rPr lang="en-GB" sz="1800">
                <a:cs typeface="Calibri"/>
              </a:rPr>
              <a:t>Sabbatical Officers attended an NUS Rally for a #NewVisonForEducation (28th Feb) and hosted a rally and Walk In Teach Out event on Campus (2nd March)</a:t>
            </a:r>
          </a:p>
          <a:p>
            <a:pPr marL="285750" indent="-285750"/>
            <a:r>
              <a:rPr lang="en-GB" sz="1800">
                <a:cs typeface="Calibri"/>
              </a:rPr>
              <a:t>Erase The Grey - Worked closely with the University to create and launch the new gender based violence campaign </a:t>
            </a:r>
          </a:p>
          <a:p>
            <a:pPr marL="285750" indent="-285750"/>
            <a:r>
              <a:rPr lang="en-GB" sz="1800"/>
              <a:t>Period Poverty – Free delivery of period products to Stirling students. Data collected by our Period Poverty Inter, results out soon. </a:t>
            </a:r>
            <a:r>
              <a:rPr lang="en-GB" sz="1800">
                <a:cs typeface="Calibri"/>
              </a:rPr>
              <a:t>During Period Pride week (w/c 11th April)</a:t>
            </a:r>
          </a:p>
          <a:p>
            <a:pPr marL="285750" indent="-285750"/>
            <a:endParaRPr lang="en-GB" sz="20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05217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89973"/>
            <a:ext cx="5120113" cy="1692794"/>
          </a:xfrm>
        </p:spPr>
        <p:txBody>
          <a:bodyPr>
            <a:normAutofit/>
          </a:bodyPr>
          <a:lstStyle/>
          <a:p>
            <a:r>
              <a:rPr lang="en-GB" sz="2000" b="1">
                <a:solidFill>
                  <a:schemeClr val="tx2"/>
                </a:solidFill>
                <a:latin typeface="League Spartan" panose="00000800000000000000" pitchFamily="2" charset="0"/>
              </a:rPr>
              <a:t>EMPOWERING STUDENTS TO DEVELOP THEIR RESILIENCE &amp; WELLBEING THROUGH PARTICIPATION IN CO-CURRICULAR ACTIVITIES</a:t>
            </a:r>
            <a:endParaRPr lang="en-GB" sz="200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A photo of the STEER Captains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2157" y="0"/>
            <a:ext cx="9144000" cy="6858000"/>
          </a:xfrm>
          <a:prstGeom prst="trapezoid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" y="1381169"/>
            <a:ext cx="6533147" cy="466141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/>
            <a:endParaRPr lang="en-GB" sz="2000"/>
          </a:p>
          <a:p>
            <a:pPr marL="285750" indent="-285750"/>
            <a:r>
              <a:rPr lang="en-GB" sz="2000"/>
              <a:t>Continuing work on developing the Mental Health Strategy</a:t>
            </a:r>
            <a:endParaRPr lang="en-GB" sz="2000">
              <a:cs typeface="Calibri"/>
            </a:endParaRPr>
          </a:p>
          <a:p>
            <a:pPr marL="285750" indent="-285750"/>
            <a:r>
              <a:rPr lang="en-GB" sz="2000"/>
              <a:t>Clubs and Societies creating innovative and new ways to continue to engage students online</a:t>
            </a:r>
            <a:endParaRPr lang="en-GB" sz="2000">
              <a:cs typeface="Calibri"/>
            </a:endParaRPr>
          </a:p>
          <a:p>
            <a:pPr marL="285750" indent="-285750"/>
            <a:r>
              <a:rPr lang="en-GB" sz="2000"/>
              <a:t>STEER peer support and volunteering opportunities</a:t>
            </a:r>
            <a:endParaRPr lang="en-GB" sz="2000">
              <a:cs typeface="Calibri"/>
            </a:endParaRPr>
          </a:p>
          <a:p>
            <a:pPr marL="285750" indent="-285750"/>
            <a:r>
              <a:rPr lang="en-GB" sz="2000"/>
              <a:t>Clubs &amp; Socs Ball – multiple nominations and great in person event</a:t>
            </a:r>
            <a:endParaRPr lang="en-GB" sz="2000">
              <a:cs typeface="Calibri"/>
            </a:endParaRPr>
          </a:p>
          <a:p>
            <a:pPr marL="285750" indent="-285750"/>
            <a:r>
              <a:rPr lang="en-GB" sz="2000"/>
              <a:t>Collaborating with the University on Wellbeing Week, Green Week and many more all of which featured in the </a:t>
            </a:r>
            <a:r>
              <a:rPr lang="en-GB" sz="2000" err="1"/>
              <a:t>BeConnected</a:t>
            </a:r>
            <a:r>
              <a:rPr lang="en-GB" sz="2000"/>
              <a:t> programme</a:t>
            </a:r>
            <a:endParaRPr lang="en-GB" sz="2000">
              <a:cs typeface="Calibri"/>
            </a:endParaRPr>
          </a:p>
          <a:p>
            <a:pPr marL="285750" indent="-285750"/>
            <a:r>
              <a:rPr lang="en-GB" sz="2000">
                <a:cs typeface="Calibri"/>
              </a:rPr>
              <a:t>EDI work – Leading to prevent training, Erase The Grey, attendance of the 2022 NUS Liberation Conference </a:t>
            </a:r>
          </a:p>
          <a:p>
            <a:pPr marL="285750" indent="-285750"/>
            <a:r>
              <a:rPr lang="en-GB" sz="2000">
                <a:cs typeface="Calibri"/>
              </a:rPr>
              <a:t>Union awarded Investors in Diversity accreditation following direct feedback from students</a:t>
            </a:r>
          </a:p>
        </p:txBody>
      </p:sp>
    </p:spTree>
    <p:extLst>
      <p:ext uri="{BB962C8B-B14F-4D97-AF65-F5344CB8AC3E}">
        <p14:creationId xmlns:p14="http://schemas.microsoft.com/office/powerpoint/2010/main" val="420028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F5953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GB" sz="2800" b="1">
                <a:solidFill>
                  <a:srgbClr val="FFFFFF"/>
                </a:solidFill>
                <a:latin typeface="League Spartan" panose="00000800000000000000" pitchFamily="2" charset="0"/>
              </a:rPr>
              <a:t>FACILITATING STUDENTS TO POSITIVELY ENGAGE IN ENVIRONMENTAL, ETHICAL &amp; SUSTAINABILITY ISSUES</a:t>
            </a:r>
            <a:endParaRPr lang="en-GB" sz="28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hoto of the Student Community Garden wooden sign.">
            <a:extLst>
              <a:ext uri="{FF2B5EF4-FFF2-40B4-BE49-F238E27FC236}">
                <a16:creationId xmlns:a16="http://schemas.microsoft.com/office/drawing/2014/main" id="{58539222-D3E4-4AE8-9107-DC4C8431603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69" y="287517"/>
            <a:ext cx="5982361" cy="399696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5004" y="757303"/>
            <a:ext cx="4079791" cy="5341673"/>
          </a:xfrm>
        </p:spPr>
        <p:txBody>
          <a:bodyPr anchor="ctr">
            <a:normAutofit fontScale="92500" lnSpcReduction="20000"/>
          </a:bodyPr>
          <a:lstStyle/>
          <a:p>
            <a:pPr algn="l" rtl="0" fontAlgn="base"/>
            <a:r>
              <a:rPr lang="en-GB" sz="2000" b="0" i="0" dirty="0">
                <a:effectLst/>
              </a:rPr>
              <a:t>Continuing work to remain a Carbon Neutral Students Union</a:t>
            </a:r>
            <a:endParaRPr lang="en-GB" sz="2000" b="0" i="0" dirty="0">
              <a:effectLst/>
              <a:ea typeface="Calibri"/>
              <a:cs typeface="Calibri"/>
            </a:endParaRPr>
          </a:p>
          <a:p>
            <a:pPr fontAlgn="base"/>
            <a:r>
              <a:rPr lang="en-GB" sz="2000" dirty="0"/>
              <a:t>New </a:t>
            </a:r>
            <a:r>
              <a:rPr lang="en-GB" sz="2000" b="0" i="0" dirty="0">
                <a:effectLst/>
              </a:rPr>
              <a:t>Green and Blue </a:t>
            </a:r>
            <a:r>
              <a:rPr lang="en-GB" sz="2000" dirty="0"/>
              <a:t>S</a:t>
            </a:r>
            <a:r>
              <a:rPr lang="en-GB" sz="2000" b="0" i="0" dirty="0">
                <a:effectLst/>
              </a:rPr>
              <a:t>pace</a:t>
            </a:r>
            <a:r>
              <a:rPr lang="en-GB" sz="2000" dirty="0"/>
              <a:t> opened</a:t>
            </a:r>
            <a:endParaRPr lang="en-GB" sz="1200" b="0" i="0" dirty="0">
              <a:effectLst/>
            </a:endParaRPr>
          </a:p>
          <a:p>
            <a:pPr algn="l" rtl="0" fontAlgn="base"/>
            <a:r>
              <a:rPr lang="en-GB" sz="2000" b="0" i="0" dirty="0">
                <a:effectLst/>
              </a:rPr>
              <a:t>Continued work to maintain the Community garden </a:t>
            </a:r>
            <a:endParaRPr lang="en-GB" sz="1200" b="0" i="0" dirty="0">
              <a:effectLst/>
            </a:endParaRPr>
          </a:p>
          <a:p>
            <a:pPr algn="l" rtl="0" fontAlgn="base"/>
            <a:r>
              <a:rPr lang="en-GB" sz="2000" b="0" i="0" dirty="0">
                <a:effectLst/>
              </a:rPr>
              <a:t>Launched Student Climate Emergenc</a:t>
            </a:r>
            <a:r>
              <a:rPr lang="en-GB" sz="2000" dirty="0"/>
              <a:t>y Working Groups</a:t>
            </a:r>
            <a:endParaRPr lang="en-GB" sz="1200" dirty="0"/>
          </a:p>
          <a:p>
            <a:pPr fontAlgn="base"/>
            <a:r>
              <a:rPr lang="en-GB" sz="2000" dirty="0"/>
              <a:t>Stirling</a:t>
            </a:r>
            <a:r>
              <a:rPr lang="en-GB" sz="2000" i="0" dirty="0">
                <a:effectLst/>
              </a:rPr>
              <a:t> Campus is recognised as a</a:t>
            </a:r>
            <a:r>
              <a:rPr lang="en-GB" sz="2000" dirty="0"/>
              <a:t> Silver</a:t>
            </a:r>
            <a:r>
              <a:rPr lang="en-GB" sz="2000" i="0" dirty="0">
                <a:effectLst/>
              </a:rPr>
              <a:t> Level Hedgehog Friendly Campus thanks to the work of our Environmental Enterprise Society's Hedgehog Team. </a:t>
            </a:r>
            <a:endParaRPr lang="en-GB" sz="2000" i="0" dirty="0">
              <a:effectLst/>
              <a:ea typeface="Calibri"/>
              <a:cs typeface="Calibri"/>
            </a:endParaRPr>
          </a:p>
          <a:p>
            <a:r>
              <a:rPr lang="en-GB" sz="2000" dirty="0">
                <a:ea typeface="Calibri"/>
                <a:cs typeface="Calibri"/>
              </a:rPr>
              <a:t>Contributed to the University Sustainability Plan and got the date for being carbon neutral down to 2040 (from 2045)</a:t>
            </a:r>
          </a:p>
          <a:p>
            <a:r>
              <a:rPr lang="en-GB" sz="2000" dirty="0">
                <a:ea typeface="Calibri"/>
                <a:cs typeface="Calibri"/>
              </a:rPr>
              <a:t>Supported the continued presence of </a:t>
            </a:r>
            <a:r>
              <a:rPr lang="en-GB" sz="2000" dirty="0" err="1">
                <a:ea typeface="Calibri"/>
                <a:cs typeface="Calibri"/>
              </a:rPr>
              <a:t>NextBikes</a:t>
            </a:r>
            <a:r>
              <a:rPr lang="en-GB" sz="2000" dirty="0">
                <a:ea typeface="Calibri"/>
                <a:cs typeface="Calibri"/>
              </a:rPr>
              <a:t> on campus and in Stirling city centre</a:t>
            </a:r>
          </a:p>
          <a:p>
            <a:r>
              <a:rPr lang="en-GB" sz="2000" dirty="0">
                <a:ea typeface="Calibri"/>
                <a:cs typeface="Calibri"/>
              </a:rPr>
              <a:t>Stirling Climate Festival was a huge success!</a:t>
            </a:r>
          </a:p>
          <a:p>
            <a:pPr marL="0" indent="0">
              <a:buNone/>
            </a:pPr>
            <a:endParaRPr lang="en-GB" sz="16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4081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50F7CA-CF25-4856-9934-894D13190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Clubs and Societies at Stirling Students’ Union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CB9539-156F-46D2-9689-2A058133C7A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38106" y="361060"/>
            <a:ext cx="5258731" cy="64940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Many </a:t>
            </a:r>
            <a:r>
              <a:rPr lang="en-GB" sz="2000" dirty="0">
                <a:latin typeface="Calibri"/>
                <a:ea typeface="Times New Roman" panose="02020603050405020304" pitchFamily="18" charset="0"/>
                <a:cs typeface="Calibri"/>
              </a:rPr>
              <a:t>Clubs &amp; Socs creating innovative and new ways to engage students online</a:t>
            </a:r>
            <a:endParaRPr lang="en-GB" sz="2000" dirty="0">
              <a:effectLst/>
              <a:latin typeface="Calibri"/>
              <a:ea typeface="Times New Roman" panose="02020603050405020304" pitchFamily="18" charset="0"/>
              <a:cs typeface="Calibri"/>
            </a:endParaRP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dirty="0">
                <a:latin typeface="Calibri"/>
                <a:ea typeface="Times New Roman" panose="02020603050405020304" pitchFamily="18" charset="0"/>
                <a:cs typeface="Calibri"/>
              </a:rPr>
              <a:t>Over 1400 Clubs</a:t>
            </a:r>
            <a:r>
              <a:rPr lang="en-GB" sz="20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 &amp; Socs members </a:t>
            </a:r>
            <a:endParaRPr lang="en-GB" sz="2000" dirty="0">
              <a:effectLst/>
              <a:latin typeface="Times New Roman"/>
              <a:ea typeface="Calibri" panose="020F0502020204030204" pitchFamily="34" charset="0"/>
              <a:cs typeface="Calibri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dirty="0">
                <a:latin typeface="Calibri"/>
                <a:ea typeface="Times New Roman" panose="02020603050405020304" pitchFamily="18" charset="0"/>
                <a:cs typeface="Calibri"/>
              </a:rPr>
              <a:t>82</a:t>
            </a:r>
            <a:r>
              <a:rPr lang="en-GB" sz="20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 Clubs &amp; Societies</a:t>
            </a:r>
            <a:endParaRPr lang="en-GB" sz="2000" dirty="0">
              <a:effectLst/>
              <a:latin typeface="Times New Roman"/>
              <a:ea typeface="Calibri" panose="020F0502020204030204" pitchFamily="34" charset="0"/>
              <a:cs typeface="Calibri"/>
            </a:endParaRP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dirty="0">
                <a:latin typeface="Calibri"/>
                <a:ea typeface="Times New Roman" panose="02020603050405020304" pitchFamily="18" charset="0"/>
                <a:cs typeface="Calibri"/>
              </a:rPr>
              <a:t>Thousands of pounds and much</a:t>
            </a:r>
            <a:r>
              <a:rPr lang="en-GB" sz="20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 awareness raised for various charities</a:t>
            </a:r>
            <a:r>
              <a:rPr lang="en-GB" sz="2000" dirty="0">
                <a:latin typeface="Calibri"/>
                <a:ea typeface="Times New Roman" panose="02020603050405020304" pitchFamily="18" charset="0"/>
                <a:cs typeface="Calibri"/>
              </a:rPr>
              <a:t> including. £2,000 raised during Action for Ukraine Week alone.</a:t>
            </a:r>
            <a:endParaRPr lang="en-GB" sz="2000" dirty="0">
              <a:effectLst/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Hundreds of club collaborations within the Union &amp; University community e.g. Careers &amp; Employability, Faculties and many other local, national and international organisations</a:t>
            </a:r>
            <a:endParaRPr lang="en-GB" sz="2000" dirty="0">
              <a:effectLst/>
              <a:latin typeface="Times New Roman"/>
              <a:ea typeface="Calibri" panose="020F0502020204030204" pitchFamily="34" charset="0"/>
              <a:cs typeface="Calibri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Multiple award-winning Clubs &amp; Societies</a:t>
            </a:r>
            <a:endParaRPr lang="en-GB" sz="2000" dirty="0">
              <a:latin typeface="Calibri"/>
              <a:ea typeface="Times New Roman" panose="02020603050405020304" pitchFamily="18" charset="0"/>
              <a:cs typeface="Calibri"/>
            </a:endParaRP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dirty="0">
                <a:latin typeface="Calibri"/>
                <a:ea typeface="Calibri" panose="020F0502020204030204" pitchFamily="34" charset="0"/>
                <a:cs typeface="Calibri"/>
              </a:rPr>
              <a:t>Nearly 100 students</a:t>
            </a:r>
            <a:r>
              <a:rPr lang="en-GB" sz="20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engaging in the STEER Peer Support </a:t>
            </a:r>
            <a:r>
              <a:rPr lang="en-GB" sz="2000" dirty="0">
                <a:latin typeface="Calibri"/>
                <a:ea typeface="Calibri" panose="020F0502020204030204" pitchFamily="34" charset="0"/>
                <a:cs typeface="Calibri"/>
              </a:rPr>
              <a:t>Programme</a:t>
            </a:r>
            <a:endParaRPr lang="en-GB" sz="20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dirty="0">
                <a:effectLst/>
                <a:latin typeface="Calibri"/>
                <a:ea typeface="Calibri" panose="020F0502020204030204" pitchFamily="34" charset="0"/>
                <a:cs typeface="Calibri"/>
              </a:rPr>
              <a:t>Number of students engaged in Pandemic Pals </a:t>
            </a:r>
            <a:r>
              <a:rPr lang="en-GB" sz="2000" dirty="0">
                <a:latin typeface="Calibri"/>
                <a:ea typeface="Calibri" panose="020F0502020204030204" pitchFamily="34" charset="0"/>
                <a:cs typeface="Calibri"/>
              </a:rPr>
              <a:t>– over 200</a:t>
            </a:r>
            <a:endParaRPr lang="en-GB" sz="20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dirty="0">
                <a:latin typeface="Calibri"/>
                <a:ea typeface="Calibri" panose="020F0502020204030204" pitchFamily="34" charset="0"/>
                <a:cs typeface="Calibri"/>
              </a:rPr>
              <a:t>Extremely successful Clubs and Societies Awards ball with 15 awards across many groups. </a:t>
            </a:r>
            <a:endParaRPr lang="en-GB" sz="20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C917E8D2-2BF1-5067-0FE2-F5F12D236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871" y="-70450"/>
            <a:ext cx="6883878" cy="692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9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photo of students within the various Sports clubs at Stirling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" b="825"/>
          <a:stretch/>
        </p:blipFill>
        <p:spPr>
          <a:xfrm>
            <a:off x="5461827" y="1568691"/>
            <a:ext cx="3243700" cy="24149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376D4EB-58A7-40E8-BD1A-B3762FABE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Sports Clubs at Stirling Sports Union</a:t>
            </a:r>
          </a:p>
        </p:txBody>
      </p:sp>
      <p:pic>
        <p:nvPicPr>
          <p:cNvPr id="4" name="Picture 3" descr="A photo of Stirling University Men's basketball tea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05572" y="3784590"/>
            <a:ext cx="4092856" cy="30696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The Stirling Sports Union logo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4" b="10324"/>
          <a:stretch/>
        </p:blipFill>
        <p:spPr>
          <a:xfrm>
            <a:off x="7470412" y="357348"/>
            <a:ext cx="4331908" cy="2187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261461" y="480300"/>
            <a:ext cx="5061626" cy="563231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/>
              <a:t>Over 2000 Sports Union members, which is back up to pre-covid levels</a:t>
            </a:r>
            <a:endParaRPr lang="en-GB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ea typeface="Calibri"/>
                <a:cs typeface="Calibri"/>
              </a:rPr>
              <a:t>We invited 5 new clubs into our fold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ea typeface="Calibri"/>
                <a:cs typeface="Calibri"/>
              </a:rPr>
              <a:t>We ran our first Varsity event with St Andrews, with 21 teams competing across 2 universities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ea typeface="Calibri"/>
                <a:cs typeface="Calibri"/>
              </a:rPr>
              <a:t>We welcomed back a number of campaigns in person including </a:t>
            </a:r>
            <a:r>
              <a:rPr lang="en-GB" err="1">
                <a:ea typeface="Calibri"/>
                <a:cs typeface="Calibri"/>
              </a:rPr>
              <a:t>Movember</a:t>
            </a:r>
            <a:r>
              <a:rPr lang="en-GB">
                <a:ea typeface="Calibri"/>
                <a:cs typeface="Calibri"/>
              </a:rPr>
              <a:t> (raising over £20k), Green Ribbon Campaign (kick-starting the sport swap trend) and #SportForAll (promoting accessibility in our clubs).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ea typeface="Calibri"/>
                <a:cs typeface="Calibri"/>
              </a:rPr>
              <a:t>We had 6 teams reach the SSS Conference Cup Finals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ea typeface="Calibri"/>
                <a:cs typeface="Calibri"/>
              </a:rPr>
              <a:t>Our Men's Football 1s retained their BUCS Premier League North title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ea typeface="Calibri"/>
                <a:cs typeface="Calibri"/>
              </a:rPr>
              <a:t>We had several athletes selected to represent the SSS national squad in cycling and athletics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ea typeface="Calibri"/>
                <a:cs typeface="Calibri"/>
              </a:rPr>
              <a:t>Gabriella Wood became an Olympian in Tokyo 2021 and BUCS Judo Champion in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ea typeface="Calibri"/>
                <a:cs typeface="Calibri"/>
              </a:rPr>
              <a:t>We are currently sitting 12th in  BUCS with 30 teams sitting either 1st or 2nd in their league</a:t>
            </a:r>
          </a:p>
        </p:txBody>
      </p:sp>
    </p:spTree>
    <p:extLst>
      <p:ext uri="{BB962C8B-B14F-4D97-AF65-F5344CB8AC3E}">
        <p14:creationId xmlns:p14="http://schemas.microsoft.com/office/powerpoint/2010/main" val="285613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hoto of two Stirling University students holding a flag of Scotland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5954" y="10391"/>
            <a:ext cx="10314432" cy="6858000"/>
          </a:xfrm>
          <a:prstGeom prst="homePlate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1" y="191157"/>
            <a:ext cx="6104962" cy="1452817"/>
          </a:xfrm>
        </p:spPr>
        <p:txBody>
          <a:bodyPr>
            <a:normAutofit/>
          </a:bodyPr>
          <a:lstStyle/>
          <a:p>
            <a:r>
              <a:rPr lang="en-GB" sz="2000" b="1">
                <a:solidFill>
                  <a:schemeClr val="tx2"/>
                </a:solidFill>
                <a:latin typeface="League Spartan" panose="00000800000000000000" pitchFamily="2" charset="0"/>
              </a:rPr>
              <a:t>PROVIDING SECURE &amp; ATTRACTIVE SPACES FOR STUDENTS TO STUDY, SOCIALISE &amp; RELAX </a:t>
            </a:r>
            <a:endParaRPr lang="en-GB" sz="200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651" y="1401604"/>
            <a:ext cx="5120113" cy="509647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/>
            <a:r>
              <a:rPr lang="en-GB" sz="2000"/>
              <a:t>Adapting various Union activities, great Freshers Week and </a:t>
            </a:r>
            <a:r>
              <a:rPr lang="en-GB" sz="2000" err="1"/>
              <a:t>ReFreshers</a:t>
            </a:r>
            <a:r>
              <a:rPr lang="en-GB" sz="2000"/>
              <a:t> including online support</a:t>
            </a:r>
            <a:endParaRPr lang="en-GB" sz="2000">
              <a:cs typeface="Calibri"/>
            </a:endParaRPr>
          </a:p>
          <a:p>
            <a:pPr marL="285750" indent="-285750"/>
            <a:r>
              <a:rPr lang="en-GB" sz="2000"/>
              <a:t>Supporting clubs, societies, elected officers, and academic representative training in hybrid way</a:t>
            </a:r>
            <a:endParaRPr lang="en-GB" sz="2000">
              <a:cs typeface="Calibri"/>
            </a:endParaRPr>
          </a:p>
          <a:p>
            <a:pPr marL="285750" indent="-285750"/>
            <a:r>
              <a:rPr lang="en-GB" sz="2000">
                <a:cs typeface="Calibri"/>
              </a:rPr>
              <a:t>Quality Students' Union – accreditation for the Union</a:t>
            </a:r>
          </a:p>
          <a:p>
            <a:pPr marL="285750" indent="-285750"/>
            <a:r>
              <a:rPr lang="en-GB" sz="2000"/>
              <a:t>Union venues open for students to enjoy – blend of online ordering and paying in-person</a:t>
            </a:r>
            <a:endParaRPr lang="en-GB" sz="2000">
              <a:cs typeface="Calibri"/>
            </a:endParaRPr>
          </a:p>
          <a:p>
            <a:pPr marL="285750" indent="-285750"/>
            <a:r>
              <a:rPr lang="en-GB" sz="2000">
                <a:cs typeface="Calibri"/>
              </a:rPr>
              <a:t>Use of Venue by clubs, socs and sports teams</a:t>
            </a:r>
          </a:p>
          <a:p>
            <a:pPr marL="285750" indent="-285750"/>
            <a:r>
              <a:rPr lang="en-GB" sz="2000">
                <a:cs typeface="Calibri"/>
              </a:rPr>
              <a:t>Union shortlisted for 3 NUS Scotland Awards including Students' Union of the Year</a:t>
            </a:r>
          </a:p>
        </p:txBody>
      </p:sp>
    </p:spTree>
    <p:extLst>
      <p:ext uri="{BB962C8B-B14F-4D97-AF65-F5344CB8AC3E}">
        <p14:creationId xmlns:p14="http://schemas.microsoft.com/office/powerpoint/2010/main" val="3016261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calculator&#10;&#10;Description generated with very high confidence">
            <a:extLst>
              <a:ext uri="{FF2B5EF4-FFF2-40B4-BE49-F238E27FC236}">
                <a16:creationId xmlns:a16="http://schemas.microsoft.com/office/drawing/2014/main" id="{B223FD15-B431-4A1A-A6C6-283DDD362C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10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301D4C-E24C-4355-9871-3F7C292B5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Financial Report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6F05A-A909-4EDE-85A2-A0B78CE09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Union accounts for 2020/21 available on the Union website</a:t>
            </a:r>
          </a:p>
        </p:txBody>
      </p:sp>
    </p:spTree>
    <p:extLst>
      <p:ext uri="{BB962C8B-B14F-4D97-AF65-F5344CB8AC3E}">
        <p14:creationId xmlns:p14="http://schemas.microsoft.com/office/powerpoint/2010/main" val="2426515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rporate">
      <a:dk1>
        <a:srgbClr val="626469"/>
      </a:dk1>
      <a:lt1>
        <a:sysClr val="window" lastClr="FFFFFF"/>
      </a:lt1>
      <a:dk2>
        <a:srgbClr val="87D300"/>
      </a:dk2>
      <a:lt2>
        <a:srgbClr val="FFFFFF"/>
      </a:lt2>
      <a:accent1>
        <a:srgbClr val="3CBFBA"/>
      </a:accent1>
      <a:accent2>
        <a:srgbClr val="AB3277"/>
      </a:accent2>
      <a:accent3>
        <a:srgbClr val="4A164A"/>
      </a:accent3>
      <a:accent4>
        <a:srgbClr val="75BF44"/>
      </a:accent4>
      <a:accent5>
        <a:srgbClr val="87D300"/>
      </a:accent5>
      <a:accent6>
        <a:srgbClr val="626469"/>
      </a:accent6>
      <a:hlink>
        <a:srgbClr val="4A164A"/>
      </a:hlink>
      <a:folHlink>
        <a:srgbClr val="AB327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University of Stirling  Students’ Union</vt:lpstr>
      <vt:lpstr>REPRESENTING THE VIEWS AND RIGHTS OF STUDENTS TO THE UNIVERSITY AND BEYOND</vt:lpstr>
      <vt:lpstr>ENHANCING THE STUDENT EXPERIENCE THROUGH CAMPAIGNING FOR POSITIVE CHANGE &amp; SOCIAL JUSTICE</vt:lpstr>
      <vt:lpstr>EMPOWERING STUDENTS TO DEVELOP THEIR RESILIENCE &amp; WELLBEING THROUGH PARTICIPATION IN CO-CURRICULAR ACTIVITIES</vt:lpstr>
      <vt:lpstr>FACILITATING STUDENTS TO POSITIVELY ENGAGE IN ENVIRONMENTAL, ETHICAL &amp; SUSTAINABILITY ISSUES</vt:lpstr>
      <vt:lpstr>Clubs and Societies at Stirling Students’ Union</vt:lpstr>
      <vt:lpstr>Sports Clubs at Stirling Sports Union</vt:lpstr>
      <vt:lpstr>PROVIDING SECURE &amp; ATTRACTIVE SPACES FOR STUDENTS TO STUDY, SOCIALISE &amp; RELAX </vt:lpstr>
      <vt:lpstr>Financial Report</vt:lpstr>
      <vt:lpstr>The Future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Stirling  Students’ Union</dc:title>
  <dc:creator>Rosamund Vickers</dc:creator>
  <cp:revision>5</cp:revision>
  <dcterms:created xsi:type="dcterms:W3CDTF">2020-03-24T13:22:06Z</dcterms:created>
  <dcterms:modified xsi:type="dcterms:W3CDTF">2022-04-08T11:09:08Z</dcterms:modified>
</cp:coreProperties>
</file>